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Fira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pk5QP05g1FVMsVdvKZOb/ZnKc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regular.fntdata"/><Relationship Id="rId10" Type="http://schemas.openxmlformats.org/officeDocument/2006/relationships/slide" Target="slides/slide5.xml"/><Relationship Id="rId13" Type="http://schemas.openxmlformats.org/officeDocument/2006/relationships/font" Target="fonts/FiraSans-italic.fntdata"/><Relationship Id="rId12" Type="http://schemas.openxmlformats.org/officeDocument/2006/relationships/font" Target="fonts/Fira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995d86e2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19995d86e2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995d86e2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19995d86e2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2925" y="1985100"/>
            <a:ext cx="307400" cy="4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351050" y="1898875"/>
            <a:ext cx="5773200" cy="1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" sz="2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Fighting disinformation</a:t>
            </a:r>
            <a:r>
              <a:rPr b="1" lang="pl" sz="2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r>
              <a:rPr b="1" lang="pl" sz="2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pl" sz="2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f</a:t>
            </a:r>
            <a:r>
              <a:rPr b="1" lang="pl" sz="2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act-checking and media literacy</a:t>
            </a:r>
            <a:endParaRPr b="1" i="0" sz="2800" u="none" cap="none" strike="noStrike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92875" y="4070075"/>
            <a:ext cx="989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rgbClr val="E5664F"/>
                </a:solidFill>
                <a:latin typeface="Fira Sans"/>
                <a:ea typeface="Fira Sans"/>
                <a:cs typeface="Fira Sans"/>
                <a:sym typeface="Fira Sans"/>
              </a:rPr>
              <a:t>Speaker:</a:t>
            </a:r>
            <a:endParaRPr b="1" i="0" sz="1200" u="none" cap="none" strike="noStrike">
              <a:solidFill>
                <a:srgbClr val="E5664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392875" y="4276000"/>
            <a:ext cx="4866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l" sz="2200">
                <a:solidFill>
                  <a:srgbClr val="0E3567"/>
                </a:solidFill>
                <a:latin typeface="Fira Sans"/>
                <a:ea typeface="Fira Sans"/>
                <a:cs typeface="Fira Sans"/>
                <a:sym typeface="Fira Sans"/>
              </a:rPr>
              <a:t>Adam Maternik</a:t>
            </a:r>
            <a:endParaRPr b="1" i="0" sz="2200" u="none" cap="none" strike="noStrike">
              <a:solidFill>
                <a:srgbClr val="0E356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6548750" y="396575"/>
            <a:ext cx="2178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l" sz="8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</a:t>
            </a:r>
            <a:r>
              <a:rPr b="1" lang="pl" sz="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arsaw,</a:t>
            </a:r>
            <a:r>
              <a:rPr b="1" i="0" lang="pl" sz="8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11/29/</a:t>
            </a:r>
            <a:r>
              <a:rPr b="1" lang="pl" sz="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2022</a:t>
            </a:r>
            <a:endParaRPr b="1" i="0" sz="800" u="none" cap="none" strike="noStrike">
              <a:solidFill>
                <a:srgbClr val="E5664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7188725" y="4090425"/>
            <a:ext cx="1539000" cy="67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/>
        </p:nvSpPr>
        <p:spPr>
          <a:xfrm>
            <a:off x="617150" y="1121975"/>
            <a:ext cx="27369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Fira Sans"/>
              <a:buChar char="➔"/>
            </a:pP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Fact checking – the process of </a:t>
            </a: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verifying</a:t>
            </a: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 that all the facts in a piece of writing, a news article, a speech are correct.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Fira Sans"/>
              <a:buChar char="➔"/>
            </a:pP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Since the war in Ukraine has broken out, Demagog Association debunked over </a:t>
            </a:r>
            <a:r>
              <a:rPr b="1" lang="pl" sz="1200">
                <a:solidFill>
                  <a:srgbClr val="EA5B1F"/>
                </a:solidFill>
                <a:latin typeface="Fira Sans"/>
                <a:ea typeface="Fira Sans"/>
                <a:cs typeface="Fira Sans"/>
                <a:sym typeface="Fira Sans"/>
              </a:rPr>
              <a:t>240 misleading claims</a:t>
            </a: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 regarding conflict.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Fira Sans"/>
              <a:buChar char="➔"/>
            </a:pP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We analysed narratives of anti-refugee disinformation in Poland, Slovakia, </a:t>
            </a: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Hungary</a:t>
            </a: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 and Romania.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992025" y="321024"/>
            <a:ext cx="49248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" sz="2800">
                <a:solidFill>
                  <a:srgbClr val="EA5B1F"/>
                </a:solidFill>
                <a:latin typeface="Fira Sans"/>
                <a:ea typeface="Fira Sans"/>
                <a:cs typeface="Fira Sans"/>
                <a:sym typeface="Fira Sans"/>
              </a:rPr>
              <a:t>Fact-checking</a:t>
            </a:r>
            <a:endParaRPr b="1" i="0" sz="2800" u="none" cap="none" strike="noStrike">
              <a:solidFill>
                <a:srgbClr val="EA5B1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184" y="1019725"/>
            <a:ext cx="3593441" cy="34214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995d86e2b_0_6"/>
          <p:cNvSpPr txBox="1"/>
          <p:nvPr/>
        </p:nvSpPr>
        <p:spPr>
          <a:xfrm>
            <a:off x="665550" y="993400"/>
            <a:ext cx="27369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Fira Sans"/>
              <a:buChar char="➔"/>
            </a:pP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Media literacy education is an activity aimed at increasing digital competences and supporting critical thinking.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Fira Sans"/>
              <a:buChar char="➔"/>
            </a:pP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Media literacy can be treated as a separate subject or addition to other subjects such as computer science, mathematics and social studies.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Font typeface="Fira Sans"/>
              <a:buChar char="➔"/>
            </a:pPr>
            <a:r>
              <a:rPr lang="pl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Demagog Association has reached over </a:t>
            </a:r>
            <a:r>
              <a:rPr b="1" lang="pl" sz="1200">
                <a:solidFill>
                  <a:srgbClr val="EA5B1F"/>
                </a:solidFill>
                <a:latin typeface="Fira Sans"/>
                <a:ea typeface="Fira Sans"/>
                <a:cs typeface="Fira Sans"/>
                <a:sym typeface="Fira Sans"/>
              </a:rPr>
              <a:t>5,000 pupils </a:t>
            </a:r>
            <a:r>
              <a:rPr lang="pl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across Poland as part of an educational project.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2" name="Google Shape;72;g19995d86e2b_0_6"/>
          <p:cNvSpPr txBox="1"/>
          <p:nvPr/>
        </p:nvSpPr>
        <p:spPr>
          <a:xfrm>
            <a:off x="992025" y="321024"/>
            <a:ext cx="49248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" sz="2800">
                <a:solidFill>
                  <a:srgbClr val="EA5B1F"/>
                </a:solidFill>
                <a:latin typeface="Fira Sans"/>
                <a:ea typeface="Fira Sans"/>
                <a:cs typeface="Fira Sans"/>
                <a:sym typeface="Fira Sans"/>
              </a:rPr>
              <a:t>Media literacy </a:t>
            </a:r>
            <a:endParaRPr b="1" i="0" sz="2800" u="none" cap="none" strike="noStrike">
              <a:solidFill>
                <a:srgbClr val="EA5B1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3" name="Google Shape;73;g19995d86e2b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225" y="1027950"/>
            <a:ext cx="3350825" cy="33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995d86e2b_0_18"/>
          <p:cNvSpPr txBox="1"/>
          <p:nvPr/>
        </p:nvSpPr>
        <p:spPr>
          <a:xfrm>
            <a:off x="617150" y="1011375"/>
            <a:ext cx="27369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Fira Sans"/>
              <a:buChar char="➔"/>
            </a:pP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Prebunking is about raising awareness regarding manipulation techniques in order to build resilience to potential disinformation campaigns in the future.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Fira Sans"/>
              <a:buChar char="➔"/>
            </a:pP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Pre-bunking is grounded on inoculation theory.</a:t>
            </a:r>
            <a:r>
              <a:rPr b="1" lang="pl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pl" sz="1200">
                <a:solidFill>
                  <a:srgbClr val="EA5B1F"/>
                </a:solidFill>
                <a:latin typeface="Fira Sans"/>
                <a:ea typeface="Fira Sans"/>
                <a:cs typeface="Fira Sans"/>
                <a:sym typeface="Fira Sans"/>
              </a:rPr>
              <a:t>Prevention is better than cure</a:t>
            </a:r>
            <a:r>
              <a:rPr b="1" lang="pl" sz="1200">
                <a:solidFill>
                  <a:srgbClr val="EA5B1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b="1" sz="1200">
              <a:solidFill>
                <a:srgbClr val="EA5B1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A5B1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Fira Sans"/>
              <a:buChar char="➔"/>
            </a:pPr>
            <a:r>
              <a:rPr lang="pl" sz="1200">
                <a:latin typeface="Fira Sans"/>
                <a:ea typeface="Fira Sans"/>
                <a:cs typeface="Fira Sans"/>
                <a:sym typeface="Fira Sans"/>
              </a:rPr>
              <a:t>Two prebunking videos concerning anti-refugee rhetoric have exceeded 13 million views on Polish YouTube.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" name="Google Shape;79;g19995d86e2b_0_18"/>
          <p:cNvSpPr txBox="1"/>
          <p:nvPr/>
        </p:nvSpPr>
        <p:spPr>
          <a:xfrm>
            <a:off x="992025" y="321024"/>
            <a:ext cx="49248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" sz="2800">
                <a:solidFill>
                  <a:srgbClr val="EA5B1F"/>
                </a:solidFill>
                <a:latin typeface="Fira Sans"/>
                <a:ea typeface="Fira Sans"/>
                <a:cs typeface="Fira Sans"/>
                <a:sym typeface="Fira Sans"/>
              </a:rPr>
              <a:t>Prebunking</a:t>
            </a:r>
            <a:endParaRPr b="1" i="0" sz="2800" u="none" cap="none" strike="noStrike">
              <a:solidFill>
                <a:srgbClr val="EA5B1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0" name="Google Shape;80;g19995d86e2b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9275" y="1047000"/>
            <a:ext cx="5065300" cy="3366849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